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7" r:id="rId18"/>
    <p:sldId id="273" r:id="rId19"/>
    <p:sldId id="274" r:id="rId20"/>
    <p:sldId id="275" r:id="rId21"/>
    <p:sldId id="278" r:id="rId22"/>
    <p:sldId id="276" r:id="rId23"/>
    <p:sldId id="279" r:id="rId2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8523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4378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8190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8523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85501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1530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24891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3877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64640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1303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5288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4860C-BB37-488C-80C0-0B79870559F9}" type="datetimeFigureOut">
              <a:rPr lang="ar-IQ" smtClean="0"/>
              <a:t>12/09/1439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C8541-9075-4219-A225-E04965B63CD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26520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r>
              <a:rPr lang="en-US" sz="2800" dirty="0"/>
              <a:t>Advanced pharmaceutical analysis</a:t>
            </a:r>
            <a:br>
              <a:rPr lang="en-US" sz="2800" dirty="0"/>
            </a:br>
            <a:r>
              <a:rPr lang="en-US" sz="2800" dirty="0"/>
              <a:t>mass spectrometry </a:t>
            </a:r>
            <a:br>
              <a:rPr lang="en-US" sz="2800" dirty="0"/>
            </a:br>
            <a:r>
              <a:rPr lang="en-US" sz="2800" dirty="0"/>
              <a:t>5 stage</a:t>
            </a:r>
            <a:br>
              <a:rPr lang="en-US" sz="2800" dirty="0"/>
            </a:br>
            <a:r>
              <a:rPr lang="en-US" sz="2800" dirty="0" smtClean="0"/>
              <a:t>lect.4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216980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5985"/>
            <a:ext cx="7848872" cy="5905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16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Ketones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dirty="0"/>
              <a:t>• </a:t>
            </a:r>
            <a:r>
              <a:rPr lang="en-US" sz="2800" dirty="0" smtClean="0"/>
              <a:t>M⁺ strong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• </a:t>
            </a:r>
            <a:r>
              <a:rPr lang="en-US" sz="2800" u="sng" dirty="0">
                <a:solidFill>
                  <a:srgbClr val="0070C0"/>
                </a:solidFill>
              </a:rPr>
              <a:t>α-cleavage</a:t>
            </a:r>
            <a:r>
              <a:rPr lang="en-US" sz="2800" dirty="0"/>
              <a:t> is the primary mode of fragmentation</a:t>
            </a:r>
            <a:br>
              <a:rPr lang="en-US" sz="2800" dirty="0"/>
            </a:br>
            <a:r>
              <a:rPr lang="en-US" sz="2800" dirty="0"/>
              <a:t>• </a:t>
            </a:r>
            <a:r>
              <a:rPr lang="en-US" sz="2800" u="sng" dirty="0">
                <a:solidFill>
                  <a:srgbClr val="0070C0"/>
                </a:solidFill>
              </a:rPr>
              <a:t>β-cleavage </a:t>
            </a:r>
            <a:r>
              <a:rPr lang="en-US" sz="2800" dirty="0">
                <a:solidFill>
                  <a:srgbClr val="FF0000"/>
                </a:solidFill>
              </a:rPr>
              <a:t>less common</a:t>
            </a:r>
            <a:r>
              <a:rPr lang="en-US" sz="2800" dirty="0"/>
              <a:t>, but sometimes observed</a:t>
            </a:r>
            <a:br>
              <a:rPr lang="en-US" sz="2800" dirty="0"/>
            </a:br>
            <a:r>
              <a:rPr lang="en-US" sz="2800" dirty="0"/>
              <a:t>• </a:t>
            </a:r>
            <a:r>
              <a:rPr lang="en-US" sz="2800" dirty="0" err="1">
                <a:solidFill>
                  <a:srgbClr val="0070C0"/>
                </a:solidFill>
              </a:rPr>
              <a:t>McLafferty</a:t>
            </a:r>
            <a:r>
              <a:rPr lang="en-US" sz="2800" dirty="0">
                <a:solidFill>
                  <a:srgbClr val="0070C0"/>
                </a:solidFill>
              </a:rPr>
              <a:t> rearrangement </a:t>
            </a:r>
            <a:r>
              <a:rPr lang="en-US" sz="2800" dirty="0"/>
              <a:t>possible on both sides of carbonyl if chains sufficiently long</a:t>
            </a:r>
            <a:br>
              <a:rPr lang="en-US" sz="2800" dirty="0"/>
            </a:br>
            <a:r>
              <a:rPr lang="en-US" sz="2800" dirty="0" smtClean="0"/>
              <a:t>• Cyclic ketones show complex fragmentation.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• </a:t>
            </a:r>
            <a:r>
              <a:rPr lang="en-US" sz="2800" dirty="0">
                <a:solidFill>
                  <a:srgbClr val="0070C0"/>
                </a:solidFill>
              </a:rPr>
              <a:t>Aromatic ketones </a:t>
            </a:r>
            <a:r>
              <a:rPr lang="en-US" sz="2800" dirty="0"/>
              <a:t>primarily </a:t>
            </a:r>
            <a:r>
              <a:rPr lang="en-US" sz="2800" dirty="0">
                <a:solidFill>
                  <a:srgbClr val="FF0000"/>
                </a:solidFill>
              </a:rPr>
              <a:t>lose R•</a:t>
            </a:r>
            <a:r>
              <a:rPr lang="en-US" sz="2800" dirty="0"/>
              <a:t> upon α-cleavage, followed by loss of CO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104580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endParaRPr lang="ar-IQ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208912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22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>
            <a:normAutofit/>
          </a:bodyPr>
          <a:lstStyle/>
          <a:p>
            <a:endParaRPr lang="ar-IQ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568952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71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endParaRPr lang="ar-IQ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3"/>
            <a:ext cx="8136904" cy="518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098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endParaRPr lang="ar-IQ" sz="2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64704"/>
            <a:ext cx="8208912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962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Carboxylic Acids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dirty="0"/>
              <a:t>• </a:t>
            </a:r>
            <a:r>
              <a:rPr lang="en-US" sz="2800" dirty="0" smtClean="0"/>
              <a:t>M⁺ </a:t>
            </a:r>
            <a:r>
              <a:rPr lang="en-US" sz="2800" dirty="0"/>
              <a:t>weak in aliphatic acids; stronger in aromatic acids</a:t>
            </a:r>
            <a:br>
              <a:rPr lang="en-US" sz="2800" dirty="0"/>
            </a:br>
            <a:r>
              <a:rPr lang="en-US" sz="2800" dirty="0"/>
              <a:t>• Most important α-cleavage involves loss of OH radical (M-17)</a:t>
            </a:r>
            <a:br>
              <a:rPr lang="en-US" sz="2800" dirty="0"/>
            </a:br>
            <a:r>
              <a:rPr lang="en-US" sz="2800" dirty="0"/>
              <a:t>• α-cleavage with loss of alkyl radical less common; somewhat diagnostic (m/z = 45)</a:t>
            </a:r>
            <a:br>
              <a:rPr lang="en-US" sz="2800" dirty="0"/>
            </a:br>
            <a:r>
              <a:rPr lang="en-US" sz="2800" dirty="0"/>
              <a:t>• </a:t>
            </a:r>
            <a:r>
              <a:rPr lang="en-US" sz="2800" dirty="0" err="1"/>
              <a:t>McLafferty</a:t>
            </a:r>
            <a:r>
              <a:rPr lang="en-US" sz="2800" dirty="0"/>
              <a:t> rearrangement in appropriately substituted systems (m/z = 60 or higher)</a:t>
            </a:r>
            <a:br>
              <a:rPr lang="en-US" sz="2800" dirty="0"/>
            </a:br>
            <a:r>
              <a:rPr lang="en-US" sz="2800" dirty="0"/>
              <a:t>• Dehydration can occur in o-alkyl benzoic acids (M-18)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207820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764704"/>
            <a:ext cx="7920880" cy="5084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535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Esters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dirty="0"/>
              <a:t>• </a:t>
            </a:r>
            <a:r>
              <a:rPr lang="en-US" sz="3200" dirty="0" smtClean="0"/>
              <a:t>M⁺ </a:t>
            </a:r>
            <a:r>
              <a:rPr lang="en-US" sz="3200" dirty="0"/>
              <a:t>weak in most cases; aromatic esters give a stronger parent ion</a:t>
            </a:r>
            <a:br>
              <a:rPr lang="en-US" sz="3200" dirty="0"/>
            </a:br>
            <a:r>
              <a:rPr lang="en-US" sz="3200" dirty="0"/>
              <a:t>• Loss of </a:t>
            </a:r>
            <a:r>
              <a:rPr lang="en-US" sz="3200" dirty="0" err="1"/>
              <a:t>alkoxy</a:t>
            </a:r>
            <a:r>
              <a:rPr lang="en-US" sz="3200" dirty="0"/>
              <a:t> radical more important of the α-cleavage reactions</a:t>
            </a:r>
            <a:br>
              <a:rPr lang="en-US" sz="3200" dirty="0"/>
            </a:br>
            <a:r>
              <a:rPr lang="en-US" sz="3200" dirty="0"/>
              <a:t>• Loss of an alkyl radical by α-cleavage occurs mostly in methyl esters (m/z = 59)</a:t>
            </a:r>
            <a:br>
              <a:rPr lang="en-US" sz="3200" dirty="0"/>
            </a:br>
            <a:r>
              <a:rPr lang="en-US" sz="3200" dirty="0"/>
              <a:t>• </a:t>
            </a:r>
            <a:r>
              <a:rPr lang="en-US" sz="3200" dirty="0" err="1"/>
              <a:t>McLafferty</a:t>
            </a:r>
            <a:r>
              <a:rPr lang="en-US" sz="3200" dirty="0"/>
              <a:t> rearrangements are possible on both alkyl and </a:t>
            </a:r>
            <a:r>
              <a:rPr lang="en-US" sz="3200" dirty="0" err="1"/>
              <a:t>alkoxy</a:t>
            </a:r>
            <a:r>
              <a:rPr lang="en-US" sz="3200" dirty="0"/>
              <a:t> sides</a:t>
            </a:r>
            <a:br>
              <a:rPr lang="en-US" sz="3200" dirty="0"/>
            </a:br>
            <a:r>
              <a:rPr lang="en-US" sz="3200" dirty="0"/>
              <a:t>• </a:t>
            </a:r>
            <a:r>
              <a:rPr lang="en-US" sz="3200" dirty="0" err="1"/>
              <a:t>Benzyloxy</a:t>
            </a:r>
            <a:r>
              <a:rPr lang="en-US" sz="3200" dirty="0"/>
              <a:t> esters and o-alkyl benzoates fragment to lose ketene and alcohol, respectively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255242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31382"/>
            <a:ext cx="8352928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390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639472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FF0000"/>
                </a:solidFill>
              </a:rPr>
              <a:t>Amines Aliphatic Amines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dirty="0" smtClean="0"/>
              <a:t>• M⁺ will be an odd number for monoamine; may be weak/absent</a:t>
            </a:r>
            <a:br>
              <a:rPr lang="en-US" sz="3200" dirty="0" smtClean="0"/>
            </a:br>
            <a:r>
              <a:rPr lang="en-US" sz="3200" dirty="0" smtClean="0"/>
              <a:t>• M-1 common</a:t>
            </a:r>
            <a:br>
              <a:rPr lang="en-US" sz="3200" dirty="0" smtClean="0"/>
            </a:br>
            <a:r>
              <a:rPr lang="en-US" sz="3200" dirty="0" smtClean="0"/>
              <a:t>• α-cleavage of an alkyl radical is predominate fragmentation mode largest group lost preferentially</a:t>
            </a:r>
            <a:br>
              <a:rPr lang="en-US" sz="3200" dirty="0" smtClean="0"/>
            </a:br>
            <a:r>
              <a:rPr lang="en-US" sz="3200" dirty="0" smtClean="0"/>
              <a:t>• </a:t>
            </a:r>
            <a:r>
              <a:rPr lang="en-US" sz="3200" dirty="0" err="1" smtClean="0">
                <a:solidFill>
                  <a:srgbClr val="0070C0"/>
                </a:solidFill>
              </a:rPr>
              <a:t>McLafferty</a:t>
            </a:r>
            <a:r>
              <a:rPr lang="en-US" sz="3200" dirty="0" smtClean="0">
                <a:solidFill>
                  <a:srgbClr val="0070C0"/>
                </a:solidFill>
              </a:rPr>
              <a:t> rearrangement / loss of NH</a:t>
            </a:r>
            <a:r>
              <a:rPr lang="en-US" sz="2000" dirty="0" smtClean="0">
                <a:solidFill>
                  <a:srgbClr val="0070C0"/>
                </a:solidFill>
              </a:rPr>
              <a:t>3</a:t>
            </a:r>
            <a:r>
              <a:rPr lang="en-US" sz="3200" dirty="0" smtClean="0">
                <a:solidFill>
                  <a:srgbClr val="0070C0"/>
                </a:solidFill>
              </a:rPr>
              <a:t> (M-17) are not common</a:t>
            </a:r>
            <a:endParaRPr lang="ar-IQ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39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7992888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304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7920879" cy="547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007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3" y="274638"/>
            <a:ext cx="8973049" cy="6394722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endParaRPr lang="ar-IQ" sz="28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9" y="2060848"/>
            <a:ext cx="9054334" cy="517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230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336704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Amides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• α-cleavage affords a specific ion for primary amides (m/z = </a:t>
            </a:r>
            <a:r>
              <a:rPr lang="en-US" sz="3200" dirty="0" smtClean="0"/>
              <a:t>44)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• </a:t>
            </a:r>
            <a:r>
              <a:rPr lang="en-US" sz="3200" dirty="0" err="1"/>
              <a:t>McLafferty</a:t>
            </a:r>
            <a:r>
              <a:rPr lang="en-US" sz="3200" dirty="0"/>
              <a:t> rearrangement observed when </a:t>
            </a:r>
            <a:r>
              <a:rPr lang="en-US" sz="3200" dirty="0" smtClean="0"/>
              <a:t>γ-</a:t>
            </a: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en-US" sz="3200" dirty="0" err="1" smtClean="0"/>
              <a:t>hydrogens</a:t>
            </a:r>
            <a:r>
              <a:rPr lang="en-US" sz="3200" dirty="0" smtClean="0"/>
              <a:t> </a:t>
            </a:r>
            <a:r>
              <a:rPr lang="en-US" sz="3200" dirty="0"/>
              <a:t>are present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endParaRPr lang="ar-IQ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8880"/>
            <a:ext cx="8964488" cy="4509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486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/>
              <a:t>Amines</a:t>
            </a:r>
            <a:br>
              <a:rPr lang="en-US" sz="3200" b="1" dirty="0" smtClean="0"/>
            </a:br>
            <a:r>
              <a:rPr lang="en-US" sz="3200" b="1" dirty="0" smtClean="0"/>
              <a:t>fragmentation patterns</a:t>
            </a:r>
            <a:br>
              <a:rPr lang="en-US" sz="3200" b="1" dirty="0" smtClean="0"/>
            </a:br>
            <a:r>
              <a:rPr lang="en-US" sz="3200" b="1" dirty="0" smtClean="0">
                <a:solidFill>
                  <a:srgbClr val="FF0000"/>
                </a:solidFill>
              </a:rPr>
              <a:t>* </a:t>
            </a:r>
            <a:r>
              <a:rPr lang="el-GR" sz="3200" dirty="0" smtClean="0">
                <a:solidFill>
                  <a:srgbClr val="FF0000"/>
                </a:solidFill>
              </a:rPr>
              <a:t>α</a:t>
            </a:r>
            <a:r>
              <a:rPr lang="el-GR" sz="3200" b="1" dirty="0" smtClean="0">
                <a:solidFill>
                  <a:srgbClr val="FF0000"/>
                </a:solidFill>
              </a:rPr>
              <a:t>-</a:t>
            </a:r>
            <a:r>
              <a:rPr lang="en-US" sz="3200" b="1" dirty="0" smtClean="0">
                <a:solidFill>
                  <a:srgbClr val="FF0000"/>
                </a:solidFill>
              </a:rPr>
              <a:t>cleavage</a:t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/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/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/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/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/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/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/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/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ar-IQ" sz="32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871" y="1988840"/>
            <a:ext cx="9004910" cy="52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878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704856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24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5"/>
            <a:ext cx="7848872" cy="4507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652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5833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</a:rPr>
              <a:t>Aromatic Amines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dirty="0" smtClean="0"/>
              <a:t>• M⁺ usually strong</a:t>
            </a:r>
            <a:br>
              <a:rPr lang="en-US" sz="2800" dirty="0" smtClean="0"/>
            </a:br>
            <a:r>
              <a:rPr lang="en-US" sz="2800" dirty="0" smtClean="0"/>
              <a:t>• M-1 common</a:t>
            </a:r>
            <a:br>
              <a:rPr lang="en-US" sz="2800" dirty="0" smtClean="0"/>
            </a:br>
            <a:r>
              <a:rPr lang="en-US" sz="2800" dirty="0" smtClean="0"/>
              <a:t>• loss of HCN is common in anilines. 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ar-IQ" sz="2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872"/>
            <a:ext cx="8208912" cy="4302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524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endParaRPr lang="ar-IQ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568952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686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6741368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Aldehydes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dirty="0"/>
              <a:t>• </a:t>
            </a:r>
            <a:r>
              <a:rPr lang="en-US" sz="2800" dirty="0" smtClean="0">
                <a:solidFill>
                  <a:srgbClr val="0070C0"/>
                </a:solidFill>
              </a:rPr>
              <a:t>M⁺ </a:t>
            </a:r>
            <a:r>
              <a:rPr lang="en-US" sz="2800" dirty="0" smtClean="0"/>
              <a:t>may </a:t>
            </a:r>
            <a:r>
              <a:rPr lang="en-US" sz="2800" dirty="0"/>
              <a:t>be weak in aliphatic aldehydes</a:t>
            </a:r>
            <a:br>
              <a:rPr lang="en-US" sz="2800" dirty="0"/>
            </a:br>
            <a:r>
              <a:rPr lang="en-US" sz="2800" dirty="0"/>
              <a:t>• </a:t>
            </a:r>
            <a:r>
              <a:rPr lang="en-US" sz="2800" dirty="0">
                <a:solidFill>
                  <a:srgbClr val="0070C0"/>
                </a:solidFill>
              </a:rPr>
              <a:t>M-1</a:t>
            </a:r>
            <a:r>
              <a:rPr lang="en-US" sz="2800" dirty="0"/>
              <a:t> common (</a:t>
            </a:r>
            <a:r>
              <a:rPr lang="el-GR" sz="2800" dirty="0"/>
              <a:t>α-</a:t>
            </a:r>
            <a:r>
              <a:rPr lang="en-US" sz="2800" dirty="0"/>
              <a:t>cleavage)</a:t>
            </a:r>
            <a:br>
              <a:rPr lang="en-US" sz="2800" dirty="0"/>
            </a:br>
            <a:r>
              <a:rPr lang="el-GR" sz="2800" dirty="0"/>
              <a:t>• α-</a:t>
            </a:r>
            <a:r>
              <a:rPr lang="en-US" sz="2800" dirty="0"/>
              <a:t>cleavage is predominant fragmentation mode; often diagnostic (m/z = </a:t>
            </a:r>
            <a:r>
              <a:rPr lang="en-US" sz="2800" dirty="0" smtClean="0"/>
              <a:t>29)especially </a:t>
            </a:r>
            <a:r>
              <a:rPr lang="en-US" sz="2800" dirty="0"/>
              <a:t>in aromatic aldehydes (M-1; M-29)</a:t>
            </a:r>
            <a:br>
              <a:rPr lang="en-US" sz="2800" dirty="0"/>
            </a:br>
            <a:r>
              <a:rPr lang="en-US" sz="2800" dirty="0"/>
              <a:t>• β-cleavage results in M-41 fragment; greater if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 </a:t>
            </a:r>
            <a:r>
              <a:rPr lang="en-US" sz="2800" dirty="0" smtClean="0"/>
              <a:t>   α-substitution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• </a:t>
            </a:r>
            <a:r>
              <a:rPr lang="en-US" sz="2800" u="sng" dirty="0" err="1">
                <a:solidFill>
                  <a:srgbClr val="0070C0"/>
                </a:solidFill>
              </a:rPr>
              <a:t>McLafferty</a:t>
            </a:r>
            <a:r>
              <a:rPr lang="en-US" sz="2800" u="sng" dirty="0">
                <a:solidFill>
                  <a:srgbClr val="0070C0"/>
                </a:solidFill>
              </a:rPr>
              <a:t> rearrangement </a:t>
            </a:r>
            <a:r>
              <a:rPr lang="en-US" sz="2800" dirty="0"/>
              <a:t>in appropriately substituted systems (m/z = 44 or </a:t>
            </a:r>
            <a:r>
              <a:rPr lang="en-US" sz="2800" dirty="0" smtClean="0"/>
              <a:t>higher)</a:t>
            </a:r>
            <a:br>
              <a:rPr lang="en-US" sz="2800" dirty="0" smtClean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150490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8208912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81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15</Words>
  <Application>Microsoft Office PowerPoint</Application>
  <PresentationFormat>عرض على الشاشة (3:4)‏</PresentationFormat>
  <Paragraphs>10</Paragraphs>
  <Slides>23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23</vt:i4>
      </vt:variant>
    </vt:vector>
  </HeadingPairs>
  <TitlesOfParts>
    <vt:vector size="24" baseType="lpstr">
      <vt:lpstr>نسق Office</vt:lpstr>
      <vt:lpstr>Advanced pharmaceutical analysis mass spectrometry  5 stage lect.4</vt:lpstr>
      <vt:lpstr>Amines Aliphatic Amines • M⁺ will be an odd number for monoamine; may be weak/absent • M-1 common • α-cleavage of an alkyl radical is predominate fragmentation mode largest group lost preferentially • McLafferty rearrangement / loss of NH3 (M-17) are not common</vt:lpstr>
      <vt:lpstr>Amines fragmentation patterns * α-cleavage          </vt:lpstr>
      <vt:lpstr>عرض تقديمي في PowerPoint</vt:lpstr>
      <vt:lpstr>عرض تقديمي في PowerPoint</vt:lpstr>
      <vt:lpstr>Aromatic Amines • M⁺ usually strong • M-1 common • loss of HCN is common in anilines.            </vt:lpstr>
      <vt:lpstr>عرض تقديمي في PowerPoint</vt:lpstr>
      <vt:lpstr>Aldehydes • M⁺ may be weak in aliphatic aldehydes • M-1 common (α-cleavage) • α-cleavage is predominant fragmentation mode; often diagnostic (m/z = 29)especially in aromatic aldehydes (M-1; M-29) • β-cleavage results in M-41 fragment; greater if      α-substitution • McLafferty rearrangement in appropriately substituted systems (m/z = 44 or higher)     </vt:lpstr>
      <vt:lpstr>عرض تقديمي في PowerPoint</vt:lpstr>
      <vt:lpstr>عرض تقديمي في PowerPoint</vt:lpstr>
      <vt:lpstr>Ketones • M⁺ strong • α-cleavage is the primary mode of fragmentation • β-cleavage less common, but sometimes observed • McLafferty rearrangement possible on both sides of carbonyl if chains sufficiently long • Cyclic ketones show complex fragmentation. • Aromatic ketones primarily lose R• upon α-cleavage, followed by loss of CO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Carboxylic Acids • M⁺ weak in aliphatic acids; stronger in aromatic acids • Most important α-cleavage involves loss of OH radical (M-17) • α-cleavage with loss of alkyl radical less common; somewhat diagnostic (m/z = 45) • McLafferty rearrangement in appropriately substituted systems (m/z = 60 or higher) • Dehydration can occur in o-alkyl benzoic acids (M-18)</vt:lpstr>
      <vt:lpstr>عرض تقديمي في PowerPoint</vt:lpstr>
      <vt:lpstr>Esters • M⁺ weak in most cases; aromatic esters give a stronger parent ion • Loss of alkoxy radical more important of the α-cleavage reactions • Loss of an alkyl radical by α-cleavage occurs mostly in methyl esters (m/z = 59) • McLafferty rearrangements are possible on both alkyl and alkoxy sides • Benzyloxy esters and o-alkyl benzoates fragment to lose ketene and alcohol, respectively</vt:lpstr>
      <vt:lpstr>عرض تقديمي في PowerPoint</vt:lpstr>
      <vt:lpstr>عرض تقديمي في PowerPoint</vt:lpstr>
      <vt:lpstr>عرض تقديمي في PowerPoint</vt:lpstr>
      <vt:lpstr>           </vt:lpstr>
      <vt:lpstr>Amides • α-cleavage affords a specific ion for primary amides (m/z = 44) • McLafferty rearrangement observed when γ- hydrogens are present.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 User</dc:creator>
  <cp:lastModifiedBy>Windows User</cp:lastModifiedBy>
  <cp:revision>25</cp:revision>
  <dcterms:created xsi:type="dcterms:W3CDTF">2018-05-07T15:00:16Z</dcterms:created>
  <dcterms:modified xsi:type="dcterms:W3CDTF">2018-05-25T22:11:36Z</dcterms:modified>
</cp:coreProperties>
</file>